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1" d="100"/>
          <a:sy n="81" d="100"/>
        </p:scale>
        <p:origin x="-2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33588C6-5B81-4CF6-98D3-2CD8362D6088}" type="datetimeFigureOut">
              <a:rPr lang="ru-RU" smtClean="0"/>
              <a:t>19.11.2023</a:t>
            </a:fld>
            <a:endParaRPr lang="ru-RU"/>
          </a:p>
        </p:txBody>
      </p:sp>
      <p:sp>
        <p:nvSpPr>
          <p:cNvPr id="5" name="Footer Placeholder 4"/>
          <p:cNvSpPr>
            <a:spLocks noGrp="1"/>
          </p:cNvSpPr>
          <p:nvPr>
            <p:ph type="ftr" sz="quarter" idx="11"/>
          </p:nvPr>
        </p:nvSpPr>
        <p:spPr>
          <a:xfrm>
            <a:off x="1371600" y="4323845"/>
            <a:ext cx="6400800" cy="365125"/>
          </a:xfrm>
        </p:spPr>
        <p:txBody>
          <a:bodyPr/>
          <a:lstStyle/>
          <a:p>
            <a:endParaRPr lang="ru-RU"/>
          </a:p>
        </p:txBody>
      </p:sp>
      <p:sp>
        <p:nvSpPr>
          <p:cNvPr id="6" name="Slide Number Placeholder 5"/>
          <p:cNvSpPr>
            <a:spLocks noGrp="1"/>
          </p:cNvSpPr>
          <p:nvPr>
            <p:ph type="sldNum" sz="quarter" idx="12"/>
          </p:nvPr>
        </p:nvSpPr>
        <p:spPr>
          <a:xfrm>
            <a:off x="8077200" y="1430866"/>
            <a:ext cx="2743200" cy="365125"/>
          </a:xfrm>
        </p:spPr>
        <p:txBody>
          <a:bodyPr/>
          <a:lstStyle/>
          <a:p>
            <a:fld id="{544CECEA-5109-4300-9D52-79BC77E0A7C0}" type="slidenum">
              <a:rPr lang="ru-RU" smtClean="0"/>
              <a:t>‹#›</a:t>
            </a:fld>
            <a:endParaRPr lang="ru-RU"/>
          </a:p>
        </p:txBody>
      </p:sp>
    </p:spTree>
    <p:extLst>
      <p:ext uri="{BB962C8B-B14F-4D97-AF65-F5344CB8AC3E}">
        <p14:creationId xmlns:p14="http://schemas.microsoft.com/office/powerpoint/2010/main" val="506064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33588C6-5B81-4CF6-98D3-2CD8362D6088}" type="datetimeFigureOut">
              <a:rPr lang="ru-RU" smtClean="0"/>
              <a:t>19.11.2023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4CECEA-5109-4300-9D52-79BC77E0A7C0}" type="slidenum">
              <a:rPr lang="ru-RU" smtClean="0"/>
              <a:t>‹#›</a:t>
            </a:fld>
            <a:endParaRPr lang="ru-RU"/>
          </a:p>
        </p:txBody>
      </p:sp>
    </p:spTree>
    <p:extLst>
      <p:ext uri="{BB962C8B-B14F-4D97-AF65-F5344CB8AC3E}">
        <p14:creationId xmlns:p14="http://schemas.microsoft.com/office/powerpoint/2010/main" val="197602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33588C6-5B81-4CF6-98D3-2CD8362D6088}" type="datetimeFigureOut">
              <a:rPr lang="ru-RU" smtClean="0"/>
              <a:t>19.11.2023</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544CECEA-5109-4300-9D52-79BC77E0A7C0}" type="slidenum">
              <a:rPr lang="ru-RU" smtClean="0"/>
              <a:t>‹#›</a:t>
            </a:fld>
            <a:endParaRPr lang="ru-RU"/>
          </a:p>
        </p:txBody>
      </p:sp>
    </p:spTree>
    <p:extLst>
      <p:ext uri="{BB962C8B-B14F-4D97-AF65-F5344CB8AC3E}">
        <p14:creationId xmlns:p14="http://schemas.microsoft.com/office/powerpoint/2010/main" val="1155608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33588C6-5B81-4CF6-98D3-2CD8362D6088}" type="datetimeFigureOut">
              <a:rPr lang="ru-RU" smtClean="0"/>
              <a:t>19.11.2023</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544CECEA-5109-4300-9D52-79BC77E0A7C0}" type="slidenum">
              <a:rPr lang="ru-RU" smtClean="0"/>
              <a:t>‹#›</a:t>
            </a:fld>
            <a:endParaRPr lang="ru-R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33092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33588C6-5B81-4CF6-98D3-2CD8362D6088}" type="datetimeFigureOut">
              <a:rPr lang="ru-RU" smtClean="0"/>
              <a:t>19.11.2023</a:t>
            </a:fld>
            <a:endParaRPr lang="ru-RU"/>
          </a:p>
        </p:txBody>
      </p:sp>
      <p:sp>
        <p:nvSpPr>
          <p:cNvPr id="6" name="Footer Placeholder 5"/>
          <p:cNvSpPr>
            <a:spLocks noGrp="1"/>
          </p:cNvSpPr>
          <p:nvPr>
            <p:ph type="ftr" sz="quarter" idx="11"/>
          </p:nvPr>
        </p:nvSpPr>
        <p:spPr>
          <a:xfrm>
            <a:off x="685800" y="378883"/>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544CECEA-5109-4300-9D52-79BC77E0A7C0}" type="slidenum">
              <a:rPr lang="ru-RU" smtClean="0"/>
              <a:t>‹#›</a:t>
            </a:fld>
            <a:endParaRPr lang="ru-RU"/>
          </a:p>
        </p:txBody>
      </p:sp>
    </p:spTree>
    <p:extLst>
      <p:ext uri="{BB962C8B-B14F-4D97-AF65-F5344CB8AC3E}">
        <p14:creationId xmlns:p14="http://schemas.microsoft.com/office/powerpoint/2010/main" val="3894520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33588C6-5B81-4CF6-98D3-2CD8362D6088}" type="datetimeFigureOut">
              <a:rPr lang="ru-RU" smtClean="0"/>
              <a:t>19.11.2023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44CECEA-5109-4300-9D52-79BC77E0A7C0}" type="slidenum">
              <a:rPr lang="ru-RU" smtClean="0"/>
              <a:t>‹#›</a:t>
            </a:fld>
            <a:endParaRPr lang="ru-RU"/>
          </a:p>
        </p:txBody>
      </p:sp>
    </p:spTree>
    <p:extLst>
      <p:ext uri="{BB962C8B-B14F-4D97-AF65-F5344CB8AC3E}">
        <p14:creationId xmlns:p14="http://schemas.microsoft.com/office/powerpoint/2010/main" val="1695272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33588C6-5B81-4CF6-98D3-2CD8362D6088}" type="datetimeFigureOut">
              <a:rPr lang="ru-RU" smtClean="0"/>
              <a:t>19.11.2023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44CECEA-5109-4300-9D52-79BC77E0A7C0}" type="slidenum">
              <a:rPr lang="ru-RU" smtClean="0"/>
              <a:t>‹#›</a:t>
            </a:fld>
            <a:endParaRPr lang="ru-RU"/>
          </a:p>
        </p:txBody>
      </p:sp>
    </p:spTree>
    <p:extLst>
      <p:ext uri="{BB962C8B-B14F-4D97-AF65-F5344CB8AC3E}">
        <p14:creationId xmlns:p14="http://schemas.microsoft.com/office/powerpoint/2010/main" val="1588507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33588C6-5B81-4CF6-98D3-2CD8362D6088}" type="datetimeFigureOut">
              <a:rPr lang="ru-RU" smtClean="0"/>
              <a:t>19.11.2023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4CECEA-5109-4300-9D52-79BC77E0A7C0}" type="slidenum">
              <a:rPr lang="ru-RU" smtClean="0"/>
              <a:t>‹#›</a:t>
            </a:fld>
            <a:endParaRPr lang="ru-RU"/>
          </a:p>
        </p:txBody>
      </p:sp>
    </p:spTree>
    <p:extLst>
      <p:ext uri="{BB962C8B-B14F-4D97-AF65-F5344CB8AC3E}">
        <p14:creationId xmlns:p14="http://schemas.microsoft.com/office/powerpoint/2010/main" val="16481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33588C6-5B81-4CF6-98D3-2CD8362D6088}" type="datetimeFigureOut">
              <a:rPr lang="ru-RU" smtClean="0"/>
              <a:t>19.11.2023</a:t>
            </a:fld>
            <a:endParaRPr lang="ru-RU"/>
          </a:p>
        </p:txBody>
      </p:sp>
      <p:sp>
        <p:nvSpPr>
          <p:cNvPr id="5" name="Footer Placeholder 4"/>
          <p:cNvSpPr>
            <a:spLocks noGrp="1"/>
          </p:cNvSpPr>
          <p:nvPr>
            <p:ph type="ftr" sz="quarter" idx="11"/>
          </p:nvPr>
        </p:nvSpPr>
        <p:spPr>
          <a:xfrm>
            <a:off x="685800" y="381000"/>
            <a:ext cx="6991492" cy="36512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544CECEA-5109-4300-9D52-79BC77E0A7C0}" type="slidenum">
              <a:rPr lang="ru-RU" smtClean="0"/>
              <a:t>‹#›</a:t>
            </a:fld>
            <a:endParaRPr lang="ru-RU"/>
          </a:p>
        </p:txBody>
      </p:sp>
    </p:spTree>
    <p:extLst>
      <p:ext uri="{BB962C8B-B14F-4D97-AF65-F5344CB8AC3E}">
        <p14:creationId xmlns:p14="http://schemas.microsoft.com/office/powerpoint/2010/main" val="2441537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33588C6-5B81-4CF6-98D3-2CD8362D6088}" type="datetimeFigureOut">
              <a:rPr lang="ru-RU" smtClean="0"/>
              <a:t>19.11.2023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4CECEA-5109-4300-9D52-79BC77E0A7C0}" type="slidenum">
              <a:rPr lang="ru-RU" smtClean="0"/>
              <a:t>‹#›</a:t>
            </a:fld>
            <a:endParaRPr lang="ru-RU"/>
          </a:p>
        </p:txBody>
      </p:sp>
    </p:spTree>
    <p:extLst>
      <p:ext uri="{BB962C8B-B14F-4D97-AF65-F5344CB8AC3E}">
        <p14:creationId xmlns:p14="http://schemas.microsoft.com/office/powerpoint/2010/main" val="188524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33588C6-5B81-4CF6-98D3-2CD8362D6088}" type="datetimeFigureOut">
              <a:rPr lang="ru-RU" smtClean="0"/>
              <a:t>19.11.2023</a:t>
            </a:fld>
            <a:endParaRPr lang="ru-RU"/>
          </a:p>
        </p:txBody>
      </p:sp>
      <p:sp>
        <p:nvSpPr>
          <p:cNvPr id="5" name="Footer Placeholder 4"/>
          <p:cNvSpPr>
            <a:spLocks noGrp="1"/>
          </p:cNvSpPr>
          <p:nvPr>
            <p:ph type="ftr" sz="quarter" idx="11"/>
          </p:nvPr>
        </p:nvSpPr>
        <p:spPr>
          <a:xfrm>
            <a:off x="685800" y="381001"/>
            <a:ext cx="6991492" cy="36406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544CECEA-5109-4300-9D52-79BC77E0A7C0}" type="slidenum">
              <a:rPr lang="ru-RU" smtClean="0"/>
              <a:t>‹#›</a:t>
            </a:fld>
            <a:endParaRPr lang="ru-RU"/>
          </a:p>
        </p:txBody>
      </p:sp>
    </p:spTree>
    <p:extLst>
      <p:ext uri="{BB962C8B-B14F-4D97-AF65-F5344CB8AC3E}">
        <p14:creationId xmlns:p14="http://schemas.microsoft.com/office/powerpoint/2010/main" val="100915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33588C6-5B81-4CF6-98D3-2CD8362D6088}" type="datetimeFigureOut">
              <a:rPr lang="ru-RU" smtClean="0"/>
              <a:t>19.11.2023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4CECEA-5109-4300-9D52-79BC77E0A7C0}" type="slidenum">
              <a:rPr lang="ru-RU" smtClean="0"/>
              <a:t>‹#›</a:t>
            </a:fld>
            <a:endParaRPr lang="ru-RU"/>
          </a:p>
        </p:txBody>
      </p:sp>
    </p:spTree>
    <p:extLst>
      <p:ext uri="{BB962C8B-B14F-4D97-AF65-F5344CB8AC3E}">
        <p14:creationId xmlns:p14="http://schemas.microsoft.com/office/powerpoint/2010/main" val="2979856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33588C6-5B81-4CF6-98D3-2CD8362D6088}" type="datetimeFigureOut">
              <a:rPr lang="ru-RU" smtClean="0"/>
              <a:t>19.11.2023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44CECEA-5109-4300-9D52-79BC77E0A7C0}" type="slidenum">
              <a:rPr lang="ru-RU" smtClean="0"/>
              <a:t>‹#›</a:t>
            </a:fld>
            <a:endParaRPr lang="ru-RU"/>
          </a:p>
        </p:txBody>
      </p:sp>
    </p:spTree>
    <p:extLst>
      <p:ext uri="{BB962C8B-B14F-4D97-AF65-F5344CB8AC3E}">
        <p14:creationId xmlns:p14="http://schemas.microsoft.com/office/powerpoint/2010/main" val="338339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33588C6-5B81-4CF6-98D3-2CD8362D6088}" type="datetimeFigureOut">
              <a:rPr lang="ru-RU" smtClean="0"/>
              <a:t>19.11.2023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44CECEA-5109-4300-9D52-79BC77E0A7C0}" type="slidenum">
              <a:rPr lang="ru-RU" smtClean="0"/>
              <a:t>‹#›</a:t>
            </a:fld>
            <a:endParaRPr lang="ru-RU"/>
          </a:p>
        </p:txBody>
      </p:sp>
    </p:spTree>
    <p:extLst>
      <p:ext uri="{BB962C8B-B14F-4D97-AF65-F5344CB8AC3E}">
        <p14:creationId xmlns:p14="http://schemas.microsoft.com/office/powerpoint/2010/main" val="802175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3588C6-5B81-4CF6-98D3-2CD8362D6088}" type="datetimeFigureOut">
              <a:rPr lang="ru-RU" smtClean="0"/>
              <a:t>19.11.2023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44CECEA-5109-4300-9D52-79BC77E0A7C0}" type="slidenum">
              <a:rPr lang="ru-RU" smtClean="0"/>
              <a:t>‹#›</a:t>
            </a:fld>
            <a:endParaRPr lang="ru-RU"/>
          </a:p>
        </p:txBody>
      </p:sp>
    </p:spTree>
    <p:extLst>
      <p:ext uri="{BB962C8B-B14F-4D97-AF65-F5344CB8AC3E}">
        <p14:creationId xmlns:p14="http://schemas.microsoft.com/office/powerpoint/2010/main" val="1970157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33588C6-5B81-4CF6-98D3-2CD8362D6088}" type="datetimeFigureOut">
              <a:rPr lang="ru-RU" smtClean="0"/>
              <a:t>19.11.2023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4CECEA-5109-4300-9D52-79BC77E0A7C0}" type="slidenum">
              <a:rPr lang="ru-RU" smtClean="0"/>
              <a:t>‹#›</a:t>
            </a:fld>
            <a:endParaRPr lang="ru-RU"/>
          </a:p>
        </p:txBody>
      </p:sp>
    </p:spTree>
    <p:extLst>
      <p:ext uri="{BB962C8B-B14F-4D97-AF65-F5344CB8AC3E}">
        <p14:creationId xmlns:p14="http://schemas.microsoft.com/office/powerpoint/2010/main" val="338311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33588C6-5B81-4CF6-98D3-2CD8362D6088}" type="datetimeFigureOut">
              <a:rPr lang="ru-RU" smtClean="0"/>
              <a:t>19.11.2023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4CECEA-5109-4300-9D52-79BC77E0A7C0}" type="slidenum">
              <a:rPr lang="ru-RU" smtClean="0"/>
              <a:t>‹#›</a:t>
            </a:fld>
            <a:endParaRPr lang="ru-RU"/>
          </a:p>
        </p:txBody>
      </p:sp>
    </p:spTree>
    <p:extLst>
      <p:ext uri="{BB962C8B-B14F-4D97-AF65-F5344CB8AC3E}">
        <p14:creationId xmlns:p14="http://schemas.microsoft.com/office/powerpoint/2010/main" val="1442152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33588C6-5B81-4CF6-98D3-2CD8362D6088}" type="datetimeFigureOut">
              <a:rPr lang="ru-RU" smtClean="0"/>
              <a:t>19.11.2023</a:t>
            </a:fld>
            <a:endParaRPr lang="ru-R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44CECEA-5109-4300-9D52-79BC77E0A7C0}" type="slidenum">
              <a:rPr lang="ru-RU" smtClean="0"/>
              <a:t>‹#›</a:t>
            </a:fld>
            <a:endParaRPr lang="ru-RU"/>
          </a:p>
        </p:txBody>
      </p:sp>
    </p:spTree>
    <p:extLst>
      <p:ext uri="{BB962C8B-B14F-4D97-AF65-F5344CB8AC3E}">
        <p14:creationId xmlns:p14="http://schemas.microsoft.com/office/powerpoint/2010/main" val="408515158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smtClean="0">
                <a:latin typeface="Times New Roman" panose="02020603050405020304" pitchFamily="18" charset="0"/>
                <a:cs typeface="Times New Roman" panose="02020603050405020304" pitchFamily="18" charset="0"/>
              </a:rPr>
              <a:t>Искусственный интеллект</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25590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anose="02020603050405020304" pitchFamily="18" charset="0"/>
                <a:cs typeface="Times New Roman" panose="02020603050405020304" pitchFamily="18" charset="0"/>
              </a:rPr>
              <a:t>Искусственный интеллект</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idx="1"/>
          </p:nvPr>
        </p:nvSpPr>
        <p:spPr>
          <a:xfrm>
            <a:off x="100445" y="1889760"/>
            <a:ext cx="5870864" cy="4497185"/>
          </a:xfrm>
        </p:spPr>
        <p:txBody>
          <a:bodyPr>
            <a:normAutofit/>
          </a:bodyPr>
          <a:lstStyle/>
          <a:p>
            <a:pPr marL="0" indent="0">
              <a:lnSpc>
                <a:spcPct val="150000"/>
              </a:lnSpc>
              <a:buNone/>
            </a:pPr>
            <a:r>
              <a:rPr lang="ru-RU" b="1" dirty="0">
                <a:latin typeface="Times New Roman" panose="02020603050405020304" pitchFamily="18" charset="0"/>
                <a:cs typeface="Times New Roman" panose="02020603050405020304" pitchFamily="18" charset="0"/>
              </a:rPr>
              <a:t>Под искусственным интеллектом </a:t>
            </a:r>
            <a:r>
              <a:rPr lang="ru-RU" dirty="0">
                <a:latin typeface="Times New Roman" panose="02020603050405020304" pitchFamily="18" charset="0"/>
                <a:cs typeface="Times New Roman" panose="02020603050405020304" pitchFamily="18" charset="0"/>
              </a:rPr>
              <a:t>обычно подразумевают созданные системы, которые способны мыслить и действовать разумно. В их число входят множество приложений, таких как алгоритмы поиска </a:t>
            </a:r>
            <a:r>
              <a:rPr lang="ru-RU" dirty="0" err="1">
                <a:latin typeface="Times New Roman" panose="02020603050405020304" pitchFamily="18" charset="0"/>
                <a:cs typeface="Times New Roman" panose="02020603050405020304" pitchFamily="18" charset="0"/>
              </a:rPr>
              <a:t>Google</a:t>
            </a:r>
            <a:r>
              <a:rPr lang="ru-RU" dirty="0">
                <a:latin typeface="Times New Roman" panose="02020603050405020304" pitchFamily="18" charset="0"/>
                <a:cs typeface="Times New Roman" panose="02020603050405020304" pitchFamily="18" charset="0"/>
              </a:rPr>
              <a:t> и механизмы, обеспечивающие автономное перемещение беспилотных автомобилей.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8291" y="2312632"/>
            <a:ext cx="5757881" cy="3393311"/>
          </a:xfrm>
          <a:prstGeom prst="rect">
            <a:avLst/>
          </a:prstGeom>
        </p:spPr>
      </p:pic>
    </p:spTree>
    <p:extLst>
      <p:ext uri="{BB962C8B-B14F-4D97-AF65-F5344CB8AC3E}">
        <p14:creationId xmlns:p14="http://schemas.microsoft.com/office/powerpoint/2010/main" val="3921249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2615" y="764373"/>
            <a:ext cx="9923585" cy="1293028"/>
          </a:xfrm>
        </p:spPr>
        <p:txBody>
          <a:bodyPr/>
          <a:lstStyle/>
          <a:p>
            <a:pPr algn="ctr"/>
            <a:r>
              <a:rPr lang="ru-RU" dirty="0" smtClean="0">
                <a:latin typeface="Times New Roman" panose="02020603050405020304" pitchFamily="18" charset="0"/>
                <a:cs typeface="Times New Roman" panose="02020603050405020304" pitchFamily="18" charset="0"/>
              </a:rPr>
              <a:t>Возможности ИИ</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idx="1"/>
          </p:nvPr>
        </p:nvSpPr>
        <p:spPr>
          <a:xfrm>
            <a:off x="100445" y="1889761"/>
            <a:ext cx="11759046" cy="4705004"/>
          </a:xfrm>
        </p:spPr>
        <p:txBody>
          <a:bodyPr>
            <a:normAutofit/>
          </a:bodyPr>
          <a:lstStyle/>
          <a:p>
            <a:r>
              <a:rPr lang="ru-RU" sz="2000" b="1" dirty="0">
                <a:latin typeface="Times New Roman" panose="02020603050405020304" pitchFamily="18" charset="0"/>
                <a:cs typeface="Times New Roman" panose="02020603050405020304" pitchFamily="18" charset="0"/>
              </a:rPr>
              <a:t>Ускорение научного прогресса</a:t>
            </a:r>
            <a:r>
              <a:rPr lang="ru-RU" sz="2000" dirty="0">
                <a:latin typeface="Times New Roman" panose="02020603050405020304" pitchFamily="18" charset="0"/>
                <a:cs typeface="Times New Roman" panose="02020603050405020304" pitchFamily="18" charset="0"/>
              </a:rPr>
              <a:t>. Искусственный интеллект как нельзя лучше подходит для механических задач – изучения, наблюдения, подсчёта. Необходимость длительное время находиться в космосе для изучения звёзд и планет, на критической глубине океана или даже у земного ядра делает научные открытия в указанных областях невозможными. </a:t>
            </a:r>
            <a:endParaRPr lang="ru-RU" sz="2000" dirty="0" smtClean="0">
              <a:latin typeface="Times New Roman" panose="02020603050405020304" pitchFamily="18" charset="0"/>
              <a:cs typeface="Times New Roman" panose="02020603050405020304" pitchFamily="18" charset="0"/>
            </a:endParaRPr>
          </a:p>
          <a:p>
            <a:r>
              <a:rPr lang="ru-RU" sz="2000" b="1" dirty="0">
                <a:latin typeface="Times New Roman" panose="02020603050405020304" pitchFamily="18" charset="0"/>
                <a:cs typeface="Times New Roman" panose="02020603050405020304" pitchFamily="18" charset="0"/>
              </a:rPr>
              <a:t>Упрощение образования</a:t>
            </a:r>
            <a:r>
              <a:rPr lang="ru-RU" sz="2000" dirty="0">
                <a:latin typeface="Times New Roman" panose="02020603050405020304" pitchFamily="18" charset="0"/>
                <a:cs typeface="Times New Roman" panose="02020603050405020304" pitchFamily="18" charset="0"/>
              </a:rPr>
              <a:t>. Для того чтобы стать хорошим доктором, недостаточно просто закончить </a:t>
            </a:r>
            <a:r>
              <a:rPr lang="ru-RU" sz="2000" dirty="0" smtClean="0">
                <a:latin typeface="Times New Roman" panose="02020603050405020304" pitchFamily="18" charset="0"/>
                <a:cs typeface="Times New Roman" panose="02020603050405020304" pitchFamily="18" charset="0"/>
              </a:rPr>
              <a:t>мед. институт</a:t>
            </a:r>
            <a:r>
              <a:rPr lang="ru-RU" sz="2000" dirty="0">
                <a:latin typeface="Times New Roman" panose="02020603050405020304" pitchFamily="18" charset="0"/>
                <a:cs typeface="Times New Roman" panose="02020603050405020304" pitchFamily="18" charset="0"/>
              </a:rPr>
              <a:t>, ведь ничто не заменит годы практики и опыта общения с разными пациентами и разными случаями. Тем не менее, если загрузить все имеющиеся данные в компьютер, он сможет оперировать ими гораздо быстрее, чем доктор, которому иногда для установки диагноза требуется несколько месяцев. </a:t>
            </a:r>
            <a:endParaRPr lang="ru-RU" sz="2000" dirty="0" smtClean="0">
              <a:latin typeface="Times New Roman" panose="02020603050405020304" pitchFamily="18" charset="0"/>
              <a:cs typeface="Times New Roman" panose="02020603050405020304" pitchFamily="18" charset="0"/>
            </a:endParaRPr>
          </a:p>
          <a:p>
            <a:r>
              <a:rPr lang="ru-RU" sz="2000" b="1" dirty="0">
                <a:latin typeface="Times New Roman" panose="02020603050405020304" pitchFamily="18" charset="0"/>
                <a:cs typeface="Times New Roman" panose="02020603050405020304" pitchFamily="18" charset="0"/>
              </a:rPr>
              <a:t>Развитие нового технологического сектора</a:t>
            </a:r>
            <a:r>
              <a:rPr lang="ru-RU" sz="2000" dirty="0">
                <a:latin typeface="Times New Roman" panose="02020603050405020304" pitchFamily="18" charset="0"/>
                <a:cs typeface="Times New Roman" panose="02020603050405020304" pitchFamily="18" charset="0"/>
              </a:rPr>
              <a:t>. Робототехника – не самое развитое направление современных технологий, поэтому здесь всё ещё есть ниша для творчества и развития. Разработка новых технологий, учреждение образовательных курсов и открытие университетских специальностей повлечёт за собой новые рабочие места и повышенный интерес к явлению.</a:t>
            </a:r>
          </a:p>
        </p:txBody>
      </p:sp>
    </p:spTree>
    <p:extLst>
      <p:ext uri="{BB962C8B-B14F-4D97-AF65-F5344CB8AC3E}">
        <p14:creationId xmlns:p14="http://schemas.microsoft.com/office/powerpoint/2010/main" val="429742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anose="02020603050405020304" pitchFamily="18" charset="0"/>
                <a:cs typeface="Times New Roman" panose="02020603050405020304" pitchFamily="18" charset="0"/>
              </a:rPr>
              <a:t>Возможности ИИ</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idx="1"/>
          </p:nvPr>
        </p:nvSpPr>
        <p:spPr>
          <a:xfrm>
            <a:off x="100445" y="1889760"/>
            <a:ext cx="11759046" cy="4857404"/>
          </a:xfrm>
        </p:spPr>
        <p:txBody>
          <a:bodyPr>
            <a:normAutofit/>
          </a:bodyPr>
          <a:lstStyle/>
          <a:p>
            <a:pPr algn="just"/>
            <a:r>
              <a:rPr lang="ru-RU" b="1" dirty="0">
                <a:latin typeface="Times New Roman" panose="02020603050405020304" pitchFamily="18" charset="0"/>
                <a:cs typeface="Times New Roman" panose="02020603050405020304" pitchFamily="18" charset="0"/>
              </a:rPr>
              <a:t>Беспилотное вождение</a:t>
            </a:r>
            <a:r>
              <a:rPr lang="ru-RU" dirty="0">
                <a:latin typeface="Times New Roman" panose="02020603050405020304" pitchFamily="18" charset="0"/>
                <a:cs typeface="Times New Roman" panose="02020603050405020304" pitchFamily="18" charset="0"/>
              </a:rPr>
              <a:t>. Очередная сфера, в которой человеческий фактор играет не последнюю роль – сфера перевозок. Это и водители ночных поездов и электричек, и пилоты, которым необходимо регулярно сменять друг друга, чтобы не попасть в аварию. </a:t>
            </a:r>
            <a:endParaRPr lang="ru-RU" dirty="0" smtClean="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Возможность </a:t>
            </a:r>
            <a:r>
              <a:rPr lang="ru-RU" b="1" dirty="0">
                <a:latin typeface="Times New Roman" panose="02020603050405020304" pitchFamily="18" charset="0"/>
                <a:cs typeface="Times New Roman" panose="02020603050405020304" pitchFamily="18" charset="0"/>
              </a:rPr>
              <a:t>оценки качества</a:t>
            </a:r>
            <a:r>
              <a:rPr lang="ru-RU" dirty="0">
                <a:latin typeface="Times New Roman" panose="02020603050405020304" pitchFamily="18" charset="0"/>
                <a:cs typeface="Times New Roman" panose="02020603050405020304" pitchFamily="18" charset="0"/>
              </a:rPr>
              <a:t>. Если простой конвейер просто «штампует» различные предметы, за которые отвечает, качество всё равно оценивается человеком. Если конвейер работает неисправно, полученные продукты объявляются бракованными, вызывается инженер, конвейер чинят. Всё это требует времени и усилий многих людей, в то время как искусственный интеллект может и собирать, и оценивать предмет одновременно. Это значительно ускорит процессы производства и сделает их значительно дешевле</a:t>
            </a:r>
            <a:r>
              <a:rPr lang="ru-RU" dirty="0" smtClean="0">
                <a:latin typeface="Times New Roman" panose="02020603050405020304" pitchFamily="18" charset="0"/>
                <a:cs typeface="Times New Roman" panose="02020603050405020304" pitchFamily="18" charset="0"/>
              </a:rPr>
              <a:t>.</a:t>
            </a:r>
          </a:p>
          <a:p>
            <a:pPr algn="just"/>
            <a:r>
              <a:rPr lang="ru-RU" b="1" dirty="0">
                <a:latin typeface="Times New Roman" panose="02020603050405020304" pitchFamily="18" charset="0"/>
                <a:cs typeface="Times New Roman" panose="02020603050405020304" pitchFamily="18" charset="0"/>
              </a:rPr>
              <a:t>Упрощение процессов</a:t>
            </a:r>
            <a:r>
              <a:rPr lang="ru-RU" dirty="0">
                <a:latin typeface="Times New Roman" panose="02020603050405020304" pitchFamily="18" charset="0"/>
                <a:cs typeface="Times New Roman" panose="02020603050405020304" pitchFamily="18" charset="0"/>
              </a:rPr>
              <a:t>. С появлением </a:t>
            </a:r>
            <a:r>
              <a:rPr lang="ru-RU" dirty="0" err="1">
                <a:latin typeface="Times New Roman" panose="02020603050405020304" pitchFamily="18" charset="0"/>
                <a:cs typeface="Times New Roman" panose="02020603050405020304" pitchFamily="18" charset="0"/>
              </a:rPr>
              <a:t>Google</a:t>
            </a:r>
            <a:r>
              <a:rPr lang="ru-RU" dirty="0">
                <a:latin typeface="Times New Roman" panose="02020603050405020304" pitchFamily="18" charset="0"/>
                <a:cs typeface="Times New Roman" panose="02020603050405020304" pitchFamily="18" charset="0"/>
              </a:rPr>
              <a:t>-помощника и введения голосовых сообщений стало очевидно, что передавать информацию голосом гораздо проще. В этом, в упрощении, и заключалась задача разработчиков </a:t>
            </a:r>
            <a:r>
              <a:rPr lang="ru-RU" dirty="0" err="1" smtClean="0">
                <a:latin typeface="Times New Roman" panose="02020603050405020304" pitchFamily="18" charset="0"/>
                <a:cs typeface="Times New Roman" panose="02020603050405020304" pitchFamily="18" charset="0"/>
              </a:rPr>
              <a:t>Google</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Искусственный интеллект поможет упростить множество процессов – от приготовления кофе по утрам до получения документов.</a:t>
            </a:r>
          </a:p>
        </p:txBody>
      </p:sp>
    </p:spTree>
    <p:extLst>
      <p:ext uri="{BB962C8B-B14F-4D97-AF65-F5344CB8AC3E}">
        <p14:creationId xmlns:p14="http://schemas.microsoft.com/office/powerpoint/2010/main" val="3715110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3662" y="764373"/>
            <a:ext cx="10052538" cy="1293028"/>
          </a:xfrm>
        </p:spPr>
        <p:txBody>
          <a:bodyPr/>
          <a:lstStyle/>
          <a:p>
            <a:pPr algn="ctr"/>
            <a:r>
              <a:rPr lang="ru-RU" dirty="0" smtClean="0">
                <a:latin typeface="Times New Roman" panose="02020603050405020304" pitchFamily="18" charset="0"/>
                <a:cs typeface="Times New Roman" panose="02020603050405020304" pitchFamily="18" charset="0"/>
              </a:rPr>
              <a:t>Угрозы ИИ</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idx="1"/>
          </p:nvPr>
        </p:nvSpPr>
        <p:spPr>
          <a:xfrm>
            <a:off x="100445" y="1889760"/>
            <a:ext cx="11759046" cy="4857404"/>
          </a:xfrm>
        </p:spPr>
        <p:txBody>
          <a:bodyPr>
            <a:normAutofit/>
          </a:bodyPr>
          <a:lstStyle/>
          <a:p>
            <a:r>
              <a:rPr lang="ru-RU" sz="2000" b="1" dirty="0">
                <a:latin typeface="Times New Roman" panose="02020603050405020304" pitchFamily="18" charset="0"/>
                <a:cs typeface="Times New Roman" panose="02020603050405020304" pitchFamily="18" charset="0"/>
              </a:rPr>
              <a:t>Потеря рабочих мест</a:t>
            </a:r>
            <a:r>
              <a:rPr lang="ru-RU" sz="2000" dirty="0">
                <a:latin typeface="Times New Roman" panose="02020603050405020304" pitchFamily="18" charset="0"/>
                <a:cs typeface="Times New Roman" panose="02020603050405020304" pitchFamily="18" charset="0"/>
              </a:rPr>
              <a:t>. Возможно, роботы заменят людей не сразу, так как эта сфера требует больших капиталовложений, и всё же, в перспективе, это вполне возможно. Функционирующий робот не может совершить ошибку, приводящую к ужасным последствиям, так как ему не знакомо понятие «человеческого фактора». </a:t>
            </a:r>
            <a:endParaRPr lang="ru-RU" sz="2000" dirty="0" smtClean="0">
              <a:latin typeface="Times New Roman" panose="02020603050405020304" pitchFamily="18" charset="0"/>
              <a:cs typeface="Times New Roman" panose="02020603050405020304" pitchFamily="18" charset="0"/>
            </a:endParaRPr>
          </a:p>
          <a:p>
            <a:r>
              <a:rPr lang="ru-RU" sz="2000" b="1" dirty="0">
                <a:latin typeface="Times New Roman" panose="02020603050405020304" pitchFamily="18" charset="0"/>
                <a:cs typeface="Times New Roman" panose="02020603050405020304" pitchFamily="18" charset="0"/>
              </a:rPr>
              <a:t>Огромные капиталовложения</a:t>
            </a:r>
            <a:r>
              <a:rPr lang="ru-RU" sz="2000" dirty="0">
                <a:latin typeface="Times New Roman" panose="02020603050405020304" pitchFamily="18" charset="0"/>
                <a:cs typeface="Times New Roman" panose="02020603050405020304" pitchFamily="18" charset="0"/>
              </a:rPr>
              <a:t>. Увы, или к счастью, наука не является финансовым приоритетом для большинства стран, а на разработку чего-либо поистине важного может уйти не один год. Немногие готовы тратить на это деньги, из-за чего развитие искусственного интеллекта длительное время стоит на месте</a:t>
            </a:r>
            <a:r>
              <a:rPr lang="ru-RU" sz="2000" dirty="0" smtClean="0">
                <a:latin typeface="Times New Roman" panose="02020603050405020304" pitchFamily="18" charset="0"/>
                <a:cs typeface="Times New Roman" panose="02020603050405020304" pitchFamily="18" charset="0"/>
              </a:rPr>
              <a:t>.</a:t>
            </a:r>
          </a:p>
          <a:p>
            <a:r>
              <a:rPr lang="ru-RU" sz="2000" b="1" dirty="0">
                <a:latin typeface="Times New Roman" panose="02020603050405020304" pitchFamily="18" charset="0"/>
                <a:cs typeface="Times New Roman" panose="02020603050405020304" pitchFamily="18" charset="0"/>
              </a:rPr>
              <a:t>Отсутствие защиты от сбоев</a:t>
            </a:r>
            <a:r>
              <a:rPr lang="ru-RU" sz="2000" dirty="0">
                <a:latin typeface="Times New Roman" panose="02020603050405020304" pitchFamily="18" charset="0"/>
                <a:cs typeface="Times New Roman" panose="02020603050405020304" pitchFamily="18" charset="0"/>
              </a:rPr>
              <a:t>. Хотя за функционированием роботов будут следить знающие люди, это не значит, что система не будет давать сбои. При этом отследить их может быть очень тяжело – особенно человеку без профильного образования. Скопление ошибок может привести к сильному нарушению в работе системы и даже к утере данных, что иногда может оказаться критичным.</a:t>
            </a:r>
            <a:endParaRPr lang="ru-RU"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2460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t>Угрозы ИИ</a:t>
            </a:r>
            <a:endParaRPr lang="ru-RU" sz="4400" dirty="0"/>
          </a:p>
        </p:txBody>
      </p:sp>
      <p:sp>
        <p:nvSpPr>
          <p:cNvPr id="3" name="Подзаголовок 2"/>
          <p:cNvSpPr>
            <a:spLocks noGrp="1"/>
          </p:cNvSpPr>
          <p:nvPr>
            <p:ph idx="1"/>
          </p:nvPr>
        </p:nvSpPr>
        <p:spPr>
          <a:xfrm>
            <a:off x="100445" y="1889760"/>
            <a:ext cx="11759046" cy="4857404"/>
          </a:xfrm>
        </p:spPr>
        <p:txBody>
          <a:bodyPr>
            <a:normAutofit/>
          </a:bodyPr>
          <a:lstStyle/>
          <a:p>
            <a:r>
              <a:rPr lang="ru-RU" sz="2000" b="1" dirty="0" smtClean="0">
                <a:latin typeface="Times New Roman" panose="02020603050405020304" pitchFamily="18" charset="0"/>
                <a:cs typeface="Times New Roman" panose="02020603050405020304" pitchFamily="18" charset="0"/>
              </a:rPr>
              <a:t>Автономное оружие</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Одной из наиболее опасных угроз являются самостоятельные системы вооружения, которые запрограммированы на убийство и представляют реальный риск для жизни. Скорее всего, гонка ядерного вооружения будет заменена глобальным соперничеством в разработке военных автономных систем</a:t>
            </a:r>
            <a:r>
              <a:rPr lang="ru-RU" sz="2000" dirty="0" smtClean="0">
                <a:latin typeface="Times New Roman" panose="02020603050405020304" pitchFamily="18" charset="0"/>
                <a:cs typeface="Times New Roman" panose="02020603050405020304" pitchFamily="18" charset="0"/>
              </a:rPr>
              <a:t>.</a:t>
            </a:r>
          </a:p>
          <a:p>
            <a:r>
              <a:rPr lang="ru-RU" sz="2000" b="1" dirty="0" smtClean="0">
                <a:latin typeface="Times New Roman" panose="02020603050405020304" pitchFamily="18" charset="0"/>
                <a:cs typeface="Times New Roman" panose="02020603050405020304" pitchFamily="18" charset="0"/>
              </a:rPr>
              <a:t>Социальные манипуляции. </a:t>
            </a:r>
            <a:r>
              <a:rPr lang="ru-RU" sz="2000" dirty="0">
                <a:latin typeface="Times New Roman" panose="02020603050405020304" pitchFamily="18" charset="0"/>
                <a:cs typeface="Times New Roman" panose="02020603050405020304" pitchFamily="18" charset="0"/>
              </a:rPr>
              <a:t>Социальные медиа с помощью своих автономных алгоритмов очень эффективно работают в сфере целевого маркетинга. Они знают, кто мы, что нам нравится, и невероятно хорошо понимают, о чем </a:t>
            </a:r>
            <a:r>
              <a:rPr lang="ru-RU" sz="2000" dirty="0" smtClean="0">
                <a:latin typeface="Times New Roman" panose="02020603050405020304" pitchFamily="18" charset="0"/>
                <a:cs typeface="Times New Roman" panose="02020603050405020304" pitchFamily="18" charset="0"/>
              </a:rPr>
              <a:t>мы думаем. Распространяя </a:t>
            </a:r>
            <a:r>
              <a:rPr lang="ru-RU" sz="2000" dirty="0">
                <a:latin typeface="Times New Roman" panose="02020603050405020304" pitchFamily="18" charset="0"/>
                <a:cs typeface="Times New Roman" panose="02020603050405020304" pitchFamily="18" charset="0"/>
              </a:rPr>
              <a:t>пропаганду, ориентированную на конкретных людей, заранее идентифицированных с помощью алгоритмов и персональных данных, искусственный интеллект сможет управлять их настроениями и сообщать информацию в любом формате, который будет для них наиболее убедительным</a:t>
            </a:r>
            <a:r>
              <a:rPr lang="ru-RU" sz="2000" dirty="0" smtClean="0">
                <a:latin typeface="Times New Roman" panose="02020603050405020304" pitchFamily="18" charset="0"/>
                <a:cs typeface="Times New Roman" panose="02020603050405020304" pitchFamily="18" charset="0"/>
              </a:rPr>
              <a:t>.</a:t>
            </a:r>
          </a:p>
          <a:p>
            <a:endParaRPr lang="ru-RU" sz="16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633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Выводы:</a:t>
            </a:r>
            <a:endParaRPr lang="ru-RU" dirty="0"/>
          </a:p>
        </p:txBody>
      </p:sp>
      <p:sp>
        <p:nvSpPr>
          <p:cNvPr id="3" name="Подзаголовок 2"/>
          <p:cNvSpPr>
            <a:spLocks noGrp="1"/>
          </p:cNvSpPr>
          <p:nvPr>
            <p:ph idx="1"/>
          </p:nvPr>
        </p:nvSpPr>
        <p:spPr>
          <a:xfrm>
            <a:off x="100445" y="1889760"/>
            <a:ext cx="5870864" cy="4497185"/>
          </a:xfrm>
        </p:spPr>
        <p:txBody>
          <a:bodyPr>
            <a:normAutofit/>
          </a:bodyPr>
          <a:lstStyle/>
          <a:p>
            <a:pPr algn="just"/>
            <a:r>
              <a:rPr lang="ru-RU" dirty="0">
                <a:latin typeface="Times New Roman" panose="02020603050405020304" pitchFamily="18" charset="0"/>
                <a:cs typeface="Times New Roman" panose="02020603050405020304" pitchFamily="18" charset="0"/>
              </a:rPr>
              <a:t>На сегодня разработчики добились взаимодействия нескольких систем искусственного интеллекта между собой, но пока это распространяется только на узкие задачи, такие ​​как распознавание лиц, обработка естественного языка или поиск в Интернете. В конечном счете, специалисты в этой области планируют перейти к полностью автономному ИИ, алгоритмы которого смогут справиться с любыми интеллектуальными задачами, выполняемыми людьми, и, скорее всего, превосходящему нас в решении любой из них.</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674" y="2057401"/>
            <a:ext cx="5561214" cy="3707476"/>
          </a:xfrm>
          <a:prstGeom prst="rect">
            <a:avLst/>
          </a:prstGeom>
        </p:spPr>
      </p:pic>
    </p:spTree>
    <p:extLst>
      <p:ext uri="{BB962C8B-B14F-4D97-AF65-F5344CB8AC3E}">
        <p14:creationId xmlns:p14="http://schemas.microsoft.com/office/powerpoint/2010/main" val="1336600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309" y="1936778"/>
            <a:ext cx="5870864" cy="4403148"/>
          </a:xfrm>
          <a:prstGeom prst="rect">
            <a:avLst/>
          </a:prstGeom>
        </p:spPr>
      </p:pic>
      <p:sp>
        <p:nvSpPr>
          <p:cNvPr id="2" name="Заголовок 1"/>
          <p:cNvSpPr>
            <a:spLocks noGrp="1"/>
          </p:cNvSpPr>
          <p:nvPr>
            <p:ph type="title"/>
          </p:nvPr>
        </p:nvSpPr>
        <p:spPr/>
        <p:txBody>
          <a:bodyPr/>
          <a:lstStyle/>
          <a:p>
            <a:pPr algn="ctr"/>
            <a:r>
              <a:rPr lang="ru-RU" dirty="0" smtClean="0"/>
              <a:t>Выводы:</a:t>
            </a:r>
            <a:endParaRPr lang="ru-RU" dirty="0"/>
          </a:p>
        </p:txBody>
      </p:sp>
      <p:sp>
        <p:nvSpPr>
          <p:cNvPr id="3" name="Подзаголовок 2"/>
          <p:cNvSpPr>
            <a:spLocks noGrp="1"/>
          </p:cNvSpPr>
          <p:nvPr>
            <p:ph idx="1"/>
          </p:nvPr>
        </p:nvSpPr>
        <p:spPr>
          <a:xfrm>
            <a:off x="100445" y="1889760"/>
            <a:ext cx="5870864" cy="4497185"/>
          </a:xfrm>
        </p:spPr>
        <p:txBody>
          <a:bodyPr>
            <a:normAutofit/>
          </a:bodyPr>
          <a:lstStyle/>
          <a:p>
            <a:pPr algn="just"/>
            <a:r>
              <a:rPr lang="ru-RU" dirty="0">
                <a:latin typeface="Times New Roman" panose="02020603050405020304" pitchFamily="18" charset="0"/>
                <a:cs typeface="Times New Roman" panose="02020603050405020304" pitchFamily="18" charset="0"/>
              </a:rPr>
              <a:t>Поскольку интеллектуальные системы вроде </a:t>
            </a:r>
            <a:r>
              <a:rPr lang="ru-RU" dirty="0" err="1">
                <a:latin typeface="Times New Roman" panose="02020603050405020304" pitchFamily="18" charset="0"/>
                <a:cs typeface="Times New Roman" panose="02020603050405020304" pitchFamily="18" charset="0"/>
              </a:rPr>
              <a:t>нейросетей</a:t>
            </a:r>
            <a:r>
              <a:rPr lang="ru-RU" dirty="0">
                <a:latin typeface="Times New Roman" panose="02020603050405020304" pitchFamily="18" charset="0"/>
                <a:cs typeface="Times New Roman" panose="02020603050405020304" pitchFamily="18" charset="0"/>
              </a:rPr>
              <a:t> работают с информацией — их применение актуально во всех сферах человеческой деятельности</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Тем не менее, не стоит бояться, что роботы уничтожат все профессии и заберут работу у людей. Нам по-прежнему нужны аналитики, специалисты по маркетингу, продажам, разные идеологи, политологи, философы, учителя, юристы, — в общем все, кто может делать свою работу лучше, чем компьютер. Не говоря уже о создателях этих компьютеров, ученых, инженерах, ИТ-специалистах, разработчиках ПО и т. д</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8728966"/>
      </p:ext>
    </p:extLst>
  </p:cSld>
  <p:clrMapOvr>
    <a:masterClrMapping/>
  </p:clrMapOvr>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След самолета">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TM04033937[[fn=След самолета]]</Template>
  <TotalTime>117</TotalTime>
  <Words>703</Words>
  <Application>Microsoft Office PowerPoint</Application>
  <PresentationFormat>Произвольный</PresentationFormat>
  <Paragraphs>23</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След самолета</vt:lpstr>
      <vt:lpstr>Искусственный интеллект</vt:lpstr>
      <vt:lpstr>Искусственный интеллект</vt:lpstr>
      <vt:lpstr>Возможности ИИ</vt:lpstr>
      <vt:lpstr>Возможности ИИ</vt:lpstr>
      <vt:lpstr>Угрозы ИИ</vt:lpstr>
      <vt:lpstr>Угрозы ИИ</vt:lpstr>
      <vt:lpstr>Выводы:</vt:lpstr>
      <vt:lpstr>Выводы: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Искусственный интеллект</dc:title>
  <dc:creator>Виктория Ивашина</dc:creator>
  <cp:lastModifiedBy>LENA</cp:lastModifiedBy>
  <cp:revision>14</cp:revision>
  <dcterms:created xsi:type="dcterms:W3CDTF">2019-12-10T09:28:37Z</dcterms:created>
  <dcterms:modified xsi:type="dcterms:W3CDTF">2023-11-19T15:49:13Z</dcterms:modified>
</cp:coreProperties>
</file>